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336" r:id="rId6"/>
    <p:sldId id="302" r:id="rId7"/>
    <p:sldId id="265" r:id="rId8"/>
    <p:sldId id="303" r:id="rId9"/>
    <p:sldId id="337" r:id="rId10"/>
    <p:sldId id="339" r:id="rId11"/>
    <p:sldId id="333" r:id="rId12"/>
    <p:sldId id="340" r:id="rId13"/>
    <p:sldId id="334" r:id="rId14"/>
    <p:sldId id="341" r:id="rId15"/>
    <p:sldId id="342" r:id="rId16"/>
    <p:sldId id="318" r:id="rId17"/>
    <p:sldId id="306" r:id="rId18"/>
    <p:sldId id="320" r:id="rId19"/>
    <p:sldId id="343" r:id="rId20"/>
    <p:sldId id="344" r:id="rId21"/>
    <p:sldId id="309" r:id="rId22"/>
    <p:sldId id="289" r:id="rId23"/>
    <p:sldId id="327" r:id="rId24"/>
    <p:sldId id="32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EFC"/>
    <a:srgbClr val="0072C3"/>
    <a:srgbClr val="00B954"/>
    <a:srgbClr val="93DDB5"/>
    <a:srgbClr val="539FD6"/>
    <a:srgbClr val="FFAFAF"/>
    <a:srgbClr val="FFB7B7"/>
    <a:srgbClr val="C3F3FD"/>
    <a:srgbClr val="FFFFFF"/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dvernon.com-/" TargetMode="External"/><Relationship Id="rId3" Type="http://schemas.openxmlformats.org/officeDocument/2006/relationships/hyperlink" Target="http://www.slideshare.net/" TargetMode="External"/><Relationship Id="rId7" Type="http://schemas.openxmlformats.org/officeDocument/2006/relationships/hyperlink" Target="http://www.techholic.co.kr-/" TargetMode="External"/><Relationship Id="rId12" Type="http://schemas.openxmlformats.org/officeDocument/2006/relationships/hyperlink" Target="http://www.unity3d.com-/" TargetMode="External"/><Relationship Id="rId2" Type="http://schemas.openxmlformats.org/officeDocument/2006/relationships/hyperlink" Target="http://www.google.co.kr-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hankyung.com/" TargetMode="External"/><Relationship Id="rId11" Type="http://schemas.openxmlformats.org/officeDocument/2006/relationships/hyperlink" Target="http://www.microsoft.com-/" TargetMode="External"/><Relationship Id="rId5" Type="http://schemas.openxmlformats.org/officeDocument/2006/relationships/hyperlink" Target="http://www.globalswcontest.com/" TargetMode="External"/><Relationship Id="rId10" Type="http://schemas.openxmlformats.org/officeDocument/2006/relationships/hyperlink" Target="http://www.autodesk.co.kr-/" TargetMode="External"/><Relationship Id="rId4" Type="http://schemas.openxmlformats.org/officeDocument/2006/relationships/hyperlink" Target="http://www.oculus.com/" TargetMode="External"/><Relationship Id="rId9" Type="http://schemas.openxmlformats.org/officeDocument/2006/relationships/hyperlink" Target="http://www.youtube.com-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77EBB-A46F-414D-A641-0FDC9423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550892"/>
            <a:ext cx="9499605" cy="47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1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7" y="1775579"/>
            <a:ext cx="5477091" cy="30540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4DE5B1-5410-46BF-8BF0-9FD3A9AB9F71}"/>
              </a:ext>
            </a:extLst>
          </p:cNvPr>
          <p:cNvSpPr/>
          <p:nvPr/>
        </p:nvSpPr>
        <p:spPr>
          <a:xfrm>
            <a:off x="5109508" y="49233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BD5148-1432-40D8-957B-FB9A6E3EC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69" y="2251103"/>
            <a:ext cx="2360391" cy="1316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EDF4E7-0B0B-4BB5-9A7C-5D2CC09258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83" y="3781240"/>
            <a:ext cx="1998973" cy="1387023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C2F592-08A5-48E3-B4CA-8BFD252CC764}"/>
              </a:ext>
            </a:extLst>
          </p:cNvPr>
          <p:cNvSpPr/>
          <p:nvPr/>
        </p:nvSpPr>
        <p:spPr>
          <a:xfrm>
            <a:off x="10482493" y="5233469"/>
            <a:ext cx="1298175" cy="30741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16,17,18,19,20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21D095-7BA2-4D5F-AE3C-7EB33C377F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39199" y="3649290"/>
            <a:ext cx="3092451" cy="14941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ACCA99-E72C-44FF-9A86-52040AE4837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4" y="1677866"/>
            <a:ext cx="1291118" cy="1936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C6207-3223-4905-BF9B-3896862D9F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51" y="1677866"/>
            <a:ext cx="1291118" cy="1936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43CC7B-9927-454C-9389-9F517FF13F0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481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A491C-82FB-4351-814B-22A30607B04B}"/>
              </a:ext>
            </a:extLst>
          </p:cNvPr>
          <p:cNvSpPr/>
          <p:nvPr/>
        </p:nvSpPr>
        <p:spPr>
          <a:xfrm>
            <a:off x="11276140" y="651961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7F1E6-A380-46AA-A5D5-4512C043C38A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11/24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7EAADB-8B6F-464D-988F-3FD7AE4E761B}"/>
              </a:ext>
            </a:extLst>
          </p:cNvPr>
          <p:cNvSpPr/>
          <p:nvPr/>
        </p:nvSpPr>
        <p:spPr>
          <a:xfrm>
            <a:off x="93142" y="4203235"/>
            <a:ext cx="3529920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DBF029-C317-485A-B658-BD947202B88B}"/>
              </a:ext>
            </a:extLst>
          </p:cNvPr>
          <p:cNvSpPr/>
          <p:nvPr/>
        </p:nvSpPr>
        <p:spPr>
          <a:xfrm>
            <a:off x="-3023" y="1308392"/>
            <a:ext cx="3605667" cy="269274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1009E4-2A2B-41D8-8EAB-918CBE2C3891}"/>
              </a:ext>
            </a:extLst>
          </p:cNvPr>
          <p:cNvSpPr/>
          <p:nvPr/>
        </p:nvSpPr>
        <p:spPr>
          <a:xfrm>
            <a:off x="4275880" y="825623"/>
            <a:ext cx="3656201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76E647-7EAD-49BE-A3BF-481FFC975ED7}"/>
              </a:ext>
            </a:extLst>
          </p:cNvPr>
          <p:cNvSpPr/>
          <p:nvPr/>
        </p:nvSpPr>
        <p:spPr>
          <a:xfrm>
            <a:off x="8255708" y="1352788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9A6670-270E-4CBE-8B6D-08457CD51B4C}"/>
              </a:ext>
            </a:extLst>
          </p:cNvPr>
          <p:cNvSpPr/>
          <p:nvPr/>
        </p:nvSpPr>
        <p:spPr>
          <a:xfrm>
            <a:off x="7946914" y="4254045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659" y="603361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98" y="727293"/>
            <a:ext cx="2222848" cy="2222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50" y="3823187"/>
            <a:ext cx="2366547" cy="23665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873" y="1052667"/>
            <a:ext cx="2222848" cy="22228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6" y="3772890"/>
            <a:ext cx="2467143" cy="246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751176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800743" y="6009544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DAD52E-8020-4603-AB2D-569993AC568D}"/>
              </a:ext>
            </a:extLst>
          </p:cNvPr>
          <p:cNvSpPr/>
          <p:nvPr/>
        </p:nvSpPr>
        <p:spPr>
          <a:xfrm>
            <a:off x="11155492" y="6240034"/>
            <a:ext cx="1036508" cy="559542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22,23,24,25,26,27,28,29,30,31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C79C56-5C31-4896-A8F5-4A3EF7B97FB7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12/24</a:t>
            </a:r>
            <a:endParaRPr lang="ko-KR" altLang="en-US" sz="2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17DD23-C9DD-4549-BCA3-B2F1DAB5624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6" y="1149290"/>
            <a:ext cx="1689992" cy="11660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CF4550-6DB0-4E3E-9B9E-F60D5F40104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7" y="1618383"/>
            <a:ext cx="1689992" cy="11660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C2CB86-5DD8-4C72-9561-117563F2BA2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77" y="1523155"/>
            <a:ext cx="1689992" cy="11660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F73F6C-8BE6-43D2-AF84-1C52E24535B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66" y="4383529"/>
            <a:ext cx="1689992" cy="1166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0DE913-71D6-4190-8A34-E8A74EF155E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42" y="4429870"/>
            <a:ext cx="1689992" cy="116607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92B398-F995-4D65-8A66-E94CEE75513D}"/>
              </a:ext>
            </a:extLst>
          </p:cNvPr>
          <p:cNvSpPr/>
          <p:nvPr/>
        </p:nvSpPr>
        <p:spPr>
          <a:xfrm>
            <a:off x="4307083" y="4579909"/>
            <a:ext cx="3050946" cy="96969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각각의 특성에 맞는 모션을 구현한다</a:t>
            </a:r>
            <a:r>
              <a:rPr lang="en-US" altLang="ko-KR" sz="25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BACAF1-6E27-4BC1-8F64-FBDBB5CAF649}"/>
              </a:ext>
            </a:extLst>
          </p:cNvPr>
          <p:cNvCxnSpPr/>
          <p:nvPr/>
        </p:nvCxnSpPr>
        <p:spPr>
          <a:xfrm>
            <a:off x="3602644" y="3842035"/>
            <a:ext cx="756292" cy="7388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0EDBC8-892F-4579-A4A2-972E87BEF3B0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3623062" y="5064758"/>
            <a:ext cx="684021" cy="4848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BAE5C37-7E03-4A3E-93AF-4B2D70CA4AAE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 flipH="1">
            <a:off x="5832556" y="3518368"/>
            <a:ext cx="271425" cy="106154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A6B441-65F3-4B28-A770-452AAFBA85D3}"/>
              </a:ext>
            </a:extLst>
          </p:cNvPr>
          <p:cNvCxnSpPr>
            <a:cxnSpLocks/>
            <a:stCxn id="27" idx="1"/>
            <a:endCxn id="32" idx="3"/>
          </p:cNvCxnSpPr>
          <p:nvPr/>
        </p:nvCxnSpPr>
        <p:spPr>
          <a:xfrm flipH="1" flipV="1">
            <a:off x="7358029" y="5064758"/>
            <a:ext cx="588885" cy="491265"/>
          </a:xfrm>
          <a:prstGeom prst="line">
            <a:avLst/>
          </a:prstGeom>
          <a:ln w="76200">
            <a:solidFill>
              <a:srgbClr val="AAEE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6BA5536-2E69-4621-9D57-29452C27E6EB}"/>
              </a:ext>
            </a:extLst>
          </p:cNvPr>
          <p:cNvCxnSpPr>
            <a:cxnSpLocks/>
          </p:cNvCxnSpPr>
          <p:nvPr/>
        </p:nvCxnSpPr>
        <p:spPr>
          <a:xfrm flipH="1">
            <a:off x="7358029" y="3788832"/>
            <a:ext cx="897679" cy="7910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97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FBFFA-3943-4A31-BBDD-35E21393E060}"/>
              </a:ext>
            </a:extLst>
          </p:cNvPr>
          <p:cNvSpPr/>
          <p:nvPr/>
        </p:nvSpPr>
        <p:spPr>
          <a:xfrm>
            <a:off x="333418" y="454031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757511-0705-409A-A943-CA0D2931FDC6}"/>
              </a:ext>
            </a:extLst>
          </p:cNvPr>
          <p:cNvSpPr/>
          <p:nvPr/>
        </p:nvSpPr>
        <p:spPr>
          <a:xfrm>
            <a:off x="1228906" y="6197667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17ACBC-92DC-4116-88ED-9BD91FCAEED2}"/>
              </a:ext>
            </a:extLst>
          </p:cNvPr>
          <p:cNvSpPr/>
          <p:nvPr/>
        </p:nvSpPr>
        <p:spPr>
          <a:xfrm>
            <a:off x="9244797" y="3966099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275245-747B-41C9-A7A9-72DEFDC28BA4}"/>
              </a:ext>
            </a:extLst>
          </p:cNvPr>
          <p:cNvSpPr/>
          <p:nvPr/>
        </p:nvSpPr>
        <p:spPr>
          <a:xfrm>
            <a:off x="9378607" y="655061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DD3F0-20B1-4069-BBD3-63391B64F73B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13/24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88F5B2-A369-4327-8C01-1AB9D9F2937F}"/>
              </a:ext>
            </a:extLst>
          </p:cNvPr>
          <p:cNvSpPr/>
          <p:nvPr/>
        </p:nvSpPr>
        <p:spPr>
          <a:xfrm>
            <a:off x="3058260" y="479172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034A-C3E1-4A8C-81E5-D0982E753E53}"/>
              </a:ext>
            </a:extLst>
          </p:cNvPr>
          <p:cNvSpPr/>
          <p:nvPr/>
        </p:nvSpPr>
        <p:spPr>
          <a:xfrm>
            <a:off x="11376315" y="660200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ADA39-5106-4EB3-962A-E8EEEBD19F9E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14/24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968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8C262-05DE-4B98-87D8-118D7A2365F5}"/>
              </a:ext>
            </a:extLst>
          </p:cNvPr>
          <p:cNvSpPr/>
          <p:nvPr/>
        </p:nvSpPr>
        <p:spPr>
          <a:xfrm>
            <a:off x="654374" y="30169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9AC6D6-E08C-45D4-BFA8-9B2F02931408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69A009-702B-48EC-B807-340942D2CA71}"/>
              </a:ext>
            </a:extLst>
          </p:cNvPr>
          <p:cNvSpPr/>
          <p:nvPr/>
        </p:nvSpPr>
        <p:spPr>
          <a:xfrm>
            <a:off x="11292839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F31E6-2D26-42FA-8541-4CDC1CF5A33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15/24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726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D56DC1-AEC9-4A38-9CB1-51F375926B98}"/>
              </a:ext>
            </a:extLst>
          </p:cNvPr>
          <p:cNvSpPr/>
          <p:nvPr/>
        </p:nvSpPr>
        <p:spPr>
          <a:xfrm>
            <a:off x="169960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25C9A-A7EE-49B2-929A-F032182F2640}"/>
              </a:ext>
            </a:extLst>
          </p:cNvPr>
          <p:cNvSpPr/>
          <p:nvPr/>
        </p:nvSpPr>
        <p:spPr>
          <a:xfrm>
            <a:off x="9529147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98A9F-B785-4396-BBF2-B60717A802E5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16/24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368311" y="5675551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368311" y="5675551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5200793" y="2890997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5200794" y="2890996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306BB-3CB8-4665-8FB7-D4D775D5E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1" y="2208583"/>
            <a:ext cx="4204421" cy="26191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73" y="4367117"/>
            <a:ext cx="3987443" cy="2242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231601-9226-4B17-AE41-B9E9C4CB6A54}"/>
              </a:ext>
            </a:extLst>
          </p:cNvPr>
          <p:cNvSpPr/>
          <p:nvPr/>
        </p:nvSpPr>
        <p:spPr>
          <a:xfrm>
            <a:off x="443446" y="522438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38E85B-19F7-475B-AA37-FFE76A664217}"/>
              </a:ext>
            </a:extLst>
          </p:cNvPr>
          <p:cNvSpPr/>
          <p:nvPr/>
        </p:nvSpPr>
        <p:spPr>
          <a:xfrm>
            <a:off x="3879623" y="617289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C4EC51-AC75-4206-8D85-57FE71999769}"/>
              </a:ext>
            </a:extLst>
          </p:cNvPr>
          <p:cNvSpPr/>
          <p:nvPr/>
        </p:nvSpPr>
        <p:spPr>
          <a:xfrm>
            <a:off x="9071746" y="2499602"/>
            <a:ext cx="2885646" cy="156451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8D1D1-F518-4F39-8693-4985422845CA}"/>
              </a:ext>
            </a:extLst>
          </p:cNvPr>
          <p:cNvSpPr txBox="1"/>
          <p:nvPr/>
        </p:nvSpPr>
        <p:spPr>
          <a:xfrm>
            <a:off x="9398282" y="2766069"/>
            <a:ext cx="219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IOCP </a:t>
            </a:r>
            <a:r>
              <a:rPr lang="ko-KR" altLang="en-US" sz="1200" dirty="0"/>
              <a:t>소켓 입출력 모델을 활용한 다중 접속 서버 구현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데드레커닝을</a:t>
            </a:r>
            <a:r>
              <a:rPr lang="ko-KR" altLang="en-US" sz="1200" dirty="0"/>
              <a:t> 이용한 이동 처리 숙달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6678AF-3809-474F-94B9-81481243A14C}"/>
              </a:ext>
            </a:extLst>
          </p:cNvPr>
          <p:cNvSpPr/>
          <p:nvPr/>
        </p:nvSpPr>
        <p:spPr>
          <a:xfrm>
            <a:off x="9511072" y="1560809"/>
            <a:ext cx="120970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네트워크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C4F94-4E74-4AAD-95A5-6297B4E7FC1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17/24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B4942-9E84-4BD3-958F-9B8BACB9147B}"/>
              </a:ext>
            </a:extLst>
          </p:cNvPr>
          <p:cNvSpPr/>
          <p:nvPr/>
        </p:nvSpPr>
        <p:spPr>
          <a:xfrm>
            <a:off x="8490036" y="650352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CA0CC3-BF24-499D-958C-3BEAC9227053}"/>
              </a:ext>
            </a:extLst>
          </p:cNvPr>
          <p:cNvSpPr/>
          <p:nvPr/>
        </p:nvSpPr>
        <p:spPr>
          <a:xfrm>
            <a:off x="397893" y="527524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26D60C-531F-4A51-A6FF-26796027F247}"/>
              </a:ext>
            </a:extLst>
          </p:cNvPr>
          <p:cNvSpPr/>
          <p:nvPr/>
        </p:nvSpPr>
        <p:spPr>
          <a:xfrm>
            <a:off x="10579573" y="526477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33398-6E8F-4171-A896-C14376DBD5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18/24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-AI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7D35EB-AB1B-4928-9CAF-4859B28A4133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5C6920-8FAA-4F7C-9177-8963EEABDB71}"/>
              </a:ext>
            </a:extLst>
          </p:cNvPr>
          <p:cNvSpPr/>
          <p:nvPr/>
        </p:nvSpPr>
        <p:spPr>
          <a:xfrm>
            <a:off x="11405120" y="419104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5E5A8-A3CA-447D-8266-5D648783944F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19/24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636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009"/>
            <a:ext cx="10515600" cy="13255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목차</a:t>
            </a:r>
            <a:endParaRPr lang="en-US" altLang="ko-KR" sz="7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2000" y="2333685"/>
            <a:ext cx="5116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연구 목적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개요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소개 및 특징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방법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환경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기술적 요소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중점 연구 분야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타 게임과의 비교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일정 및 역할 분담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7A5D-1CEB-4F8D-A4E5-D248D0ADAA4A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2/24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812380" y="1354667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졸업 작품의 단조로운 플레이 방식 타파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CDDA4-A380-406F-B771-2FD0104D8B0D}"/>
              </a:ext>
            </a:extLst>
          </p:cNvPr>
          <p:cNvSpPr/>
          <p:nvPr/>
        </p:nvSpPr>
        <p:spPr>
          <a:xfrm>
            <a:off x="3812380" y="280722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마법진을 그리는 새로운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812380" y="4259791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유저 선택에 따른 전략적인 플레이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812380" y="5712353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효과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4D2A0-A541-4474-B0F7-36FC8B9789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687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각종 리소스 수집 및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03D65-9BFF-49E5-886A-F9B8C0659DF2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21/24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C40B475-745D-41E0-A5B3-DEB8258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C2739-9E39-4691-97F3-A2E0A6826431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22/24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395CE-EF0E-400E-9B0D-AEB8A0A2B3BA}"/>
              </a:ext>
            </a:extLst>
          </p:cNvPr>
          <p:cNvSpPr/>
          <p:nvPr/>
        </p:nvSpPr>
        <p:spPr>
          <a:xfrm>
            <a:off x="3812380" y="1354667"/>
            <a:ext cx="5551754" cy="51826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www.google.co.kr-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1, 6, 39, 43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www.slideshare.net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2, 15, 17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3,4,7,8,9,10,11,12,13,14,16,18,19,20,22,23,24,25,26,27,28,29,30,31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www.oculus.com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5,21,33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www.globalswcontest.com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http://news.hankyung.com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37,38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http://www.techholic.co.kr-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http://www.chadvernon.com-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www.youtube.com-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41, 42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www.autodesk.co.kr-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www.microsoft.com-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www.unity3d.com-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[Unity AI Game Programming-Second Edition]-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7BFAD-49F1-4B05-BBC0-28D3311731D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24/24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1646238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1939512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F684-3A90-4589-8186-3389E6CB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4266612"/>
            <a:ext cx="4146550" cy="2148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8AB0E-A3DC-438B-B7EA-174A253BE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861137"/>
            <a:ext cx="4146550" cy="28551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3F4490-6185-4262-847F-AB474BDFF85C}"/>
              </a:ext>
            </a:extLst>
          </p:cNvPr>
          <p:cNvSpPr/>
          <p:nvPr/>
        </p:nvSpPr>
        <p:spPr>
          <a:xfrm>
            <a:off x="5203485" y="4199138"/>
            <a:ext cx="2237666" cy="251719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원하는 </a:t>
            </a:r>
            <a:r>
              <a:rPr lang="en-US" altLang="ko-KR" dirty="0">
                <a:solidFill>
                  <a:schemeClr val="tx1"/>
                </a:solidFill>
              </a:rPr>
              <a:t>VR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D3393F34-75C4-4FF0-9EF5-0E8214ED3A60}"/>
              </a:ext>
            </a:extLst>
          </p:cNvPr>
          <p:cNvSpPr/>
          <p:nvPr/>
        </p:nvSpPr>
        <p:spPr>
          <a:xfrm>
            <a:off x="572489" y="3568089"/>
            <a:ext cx="4791562" cy="354590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16A320-470D-448A-AFA3-C817280ACB5B}"/>
              </a:ext>
            </a:extLst>
          </p:cNvPr>
          <p:cNvSpPr/>
          <p:nvPr/>
        </p:nvSpPr>
        <p:spPr>
          <a:xfrm>
            <a:off x="827287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DE9FE-7C61-4745-AADE-4D389D6C41B2}"/>
              </a:ext>
            </a:extLst>
          </p:cNvPr>
          <p:cNvSpPr/>
          <p:nvPr/>
        </p:nvSpPr>
        <p:spPr>
          <a:xfrm>
            <a:off x="7670799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D47B2-02D8-451C-9412-5C86A119D951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3/24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895276"/>
              </p:ext>
            </p:extLst>
          </p:nvPr>
        </p:nvGraphicFramePr>
        <p:xfrm>
          <a:off x="5976284" y="2710551"/>
          <a:ext cx="4925683" cy="38805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7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lift, Oculus touch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  <a:tr h="64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 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FPS </a:t>
                      </a:r>
                      <a:r>
                        <a:rPr lang="ko-KR" altLang="en-US"/>
                        <a:t>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68743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40A4C-88F0-4418-AF18-D4F72A49D6F9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4/24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68A38-F103-46E5-B13D-7D786A4332C6}"/>
              </a:ext>
            </a:extLst>
          </p:cNvPr>
          <p:cNvSpPr txBox="1"/>
          <p:nvPr/>
        </p:nvSpPr>
        <p:spPr>
          <a:xfrm>
            <a:off x="514350" y="5058794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스토리</a:t>
            </a:r>
            <a:r>
              <a:rPr lang="en-US" altLang="ko-KR" b="1" dirty="0"/>
              <a:t>: </a:t>
            </a:r>
            <a:r>
              <a:rPr lang="ko-KR" altLang="en-US" b="1" dirty="0"/>
              <a:t>꿈을 깨어나기 위한 마녀의 여정</a:t>
            </a:r>
            <a:r>
              <a:rPr lang="en-US" altLang="ko-KR" b="1" dirty="0"/>
              <a:t>!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CF9FB2-010B-40B9-BB22-0E6B3EBA4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1" y="5655787"/>
            <a:ext cx="5184111" cy="787291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54125-6377-43B9-B0B3-7A1EB997ACE2}"/>
              </a:ext>
            </a:extLst>
          </p:cNvPr>
          <p:cNvSpPr/>
          <p:nvPr/>
        </p:nvSpPr>
        <p:spPr>
          <a:xfrm>
            <a:off x="3906667" y="6443078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4EB7F4A-E674-49E4-A316-6DA52A60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1C0F-8C59-4462-B9DE-7C6F7BF660E1}"/>
              </a:ext>
            </a:extLst>
          </p:cNvPr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6FAC2E-732A-4DCC-A9DC-778C73C10161}"/>
              </a:ext>
            </a:extLst>
          </p:cNvPr>
          <p:cNvSpPr/>
          <p:nvPr/>
        </p:nvSpPr>
        <p:spPr>
          <a:xfrm>
            <a:off x="8548349" y="3841767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EFDAC5-F7C7-4FD0-BC7D-2C26CA56A843}"/>
              </a:ext>
            </a:extLst>
          </p:cNvPr>
          <p:cNvSpPr/>
          <p:nvPr/>
        </p:nvSpPr>
        <p:spPr>
          <a:xfrm>
            <a:off x="10457793" y="6421821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5,6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51B20-9361-42F9-8349-676511754305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E3143EB-8D83-4531-9864-4CFB58810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" y="4153140"/>
            <a:ext cx="3752490" cy="2501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20D192-0E42-45EA-8431-08CCDFDA5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" y="1417638"/>
            <a:ext cx="3777797" cy="251853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964A78-0702-4EFB-91CB-4DA64AB15298}"/>
              </a:ext>
            </a:extLst>
          </p:cNvPr>
          <p:cNvSpPr/>
          <p:nvPr/>
        </p:nvSpPr>
        <p:spPr>
          <a:xfrm>
            <a:off x="5130065" y="1968902"/>
            <a:ext cx="5189420" cy="132556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r>
              <a:rPr lang="ko-KR" altLang="ko-KR" b="1" dirty="0">
                <a:solidFill>
                  <a:schemeClr val="tx1"/>
                </a:solidFill>
              </a:rPr>
              <a:t>타겟 추적 모드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플레이어를 향한 공격을 무시하고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선택된 타겟을 목표물로 하여 마법 스킬을 발동한다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37E7F1-4402-4236-B629-5091D966EBAF}"/>
              </a:ext>
            </a:extLst>
          </p:cNvPr>
          <p:cNvSpPr/>
          <p:nvPr/>
        </p:nvSpPr>
        <p:spPr>
          <a:xfrm>
            <a:off x="5130065" y="4413370"/>
            <a:ext cx="518942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공격 대응 모드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마법 공격의 타겟이 현재 플레이어를 향한 공격을 우선으로 판단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해당 공격을 맞받아쳐 상쇄시키는 모드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동일 수준 이상의 스킬을 발동시켜야 상쇄되며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플레이어를 향한 공격이 없을 시 타겟을 목표물로 하여 마법 스킬 발동한다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6C115C6-5CCF-444D-A587-9D1C5679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4181" y="5344478"/>
            <a:ext cx="201588" cy="254684"/>
          </a:xfrm>
        </p:spPr>
        <p:txBody>
          <a:bodyPr/>
          <a:lstStyle/>
          <a:p>
            <a:fld id="{E0D61D40-3414-4F4D-B0B1-3659C2BF8573}" type="slidenum">
              <a:rPr lang="ko-KR" altLang="en-US" smtClean="0">
                <a:solidFill>
                  <a:srgbClr val="6699FF"/>
                </a:solidFill>
              </a:rPr>
              <a:t>6</a:t>
            </a:fld>
            <a:endParaRPr lang="ko-KR" altLang="en-US" dirty="0">
              <a:solidFill>
                <a:srgbClr val="6699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7EE4F0-7147-4F29-AD2A-A9DCEB766EBE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6/24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4EEEA-60D9-4412-842D-9B03BFAF49BB}"/>
              </a:ext>
            </a:extLst>
          </p:cNvPr>
          <p:cNvSpPr/>
          <p:nvPr/>
        </p:nvSpPr>
        <p:spPr>
          <a:xfrm>
            <a:off x="3740352" y="6614704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7,8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B95C67-986A-41FD-90E5-48412BC9E3F3}"/>
              </a:ext>
            </a:extLst>
          </p:cNvPr>
          <p:cNvSpPr/>
          <p:nvPr/>
        </p:nvSpPr>
        <p:spPr>
          <a:xfrm>
            <a:off x="8102683" y="2192784"/>
            <a:ext cx="1429304" cy="19086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수직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보조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494" y="85916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3104553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09C18B-F788-4D02-9641-67FA8245F652}"/>
              </a:ext>
            </a:extLst>
          </p:cNvPr>
          <p:cNvCxnSpPr>
            <a:cxnSpLocks/>
          </p:cNvCxnSpPr>
          <p:nvPr/>
        </p:nvCxnSpPr>
        <p:spPr>
          <a:xfrm>
            <a:off x="8292811" y="2772423"/>
            <a:ext cx="4705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49FF2A-57B3-4336-9E88-1E879B5E89B8}"/>
              </a:ext>
            </a:extLst>
          </p:cNvPr>
          <p:cNvCxnSpPr>
            <a:cxnSpLocks/>
          </p:cNvCxnSpPr>
          <p:nvPr/>
        </p:nvCxnSpPr>
        <p:spPr>
          <a:xfrm>
            <a:off x="8292811" y="3239981"/>
            <a:ext cx="470516" cy="0"/>
          </a:xfrm>
          <a:prstGeom prst="line">
            <a:avLst/>
          </a:prstGeom>
          <a:ln w="76200">
            <a:solidFill>
              <a:srgbClr val="00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296AEC-C83C-4225-9831-AEA922CFD324}"/>
              </a:ext>
            </a:extLst>
          </p:cNvPr>
          <p:cNvCxnSpPr>
            <a:cxnSpLocks/>
          </p:cNvCxnSpPr>
          <p:nvPr/>
        </p:nvCxnSpPr>
        <p:spPr>
          <a:xfrm>
            <a:off x="8292811" y="3707538"/>
            <a:ext cx="470516" cy="0"/>
          </a:xfrm>
          <a:prstGeom prst="line">
            <a:avLst/>
          </a:prstGeom>
          <a:ln w="76200">
            <a:solidFill>
              <a:srgbClr val="00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A3A7C97-6580-4FB9-B9A0-C1E144F3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12" y="1228498"/>
            <a:ext cx="5738459" cy="5629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B964A2-AAAC-42BF-B2B9-B66CD619BDF7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1" y="4898090"/>
            <a:ext cx="2785902" cy="18572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2028296"/>
            <a:ext cx="887767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734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2028297"/>
            <a:ext cx="135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4626642" y="2028295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4528988" y="2028296"/>
            <a:ext cx="98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35170" y="2030719"/>
            <a:ext cx="2081679" cy="366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64653" y="2040624"/>
            <a:ext cx="27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44737"/>
              </p:ext>
            </p:extLst>
          </p:nvPr>
        </p:nvGraphicFramePr>
        <p:xfrm>
          <a:off x="0" y="2602460"/>
          <a:ext cx="27165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1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027648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9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 프레임 당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이동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51510"/>
              </p:ext>
            </p:extLst>
          </p:nvPr>
        </p:nvGraphicFramePr>
        <p:xfrm>
          <a:off x="4528988" y="2683086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36270"/>
              </p:ext>
            </p:extLst>
          </p:nvPr>
        </p:nvGraphicFramePr>
        <p:xfrm>
          <a:off x="8357363" y="2683086"/>
          <a:ext cx="3367598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9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2037799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250*250(1m)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17" y="3970538"/>
            <a:ext cx="3048000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8" y="3687569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073" y="3713612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92" y="3664719"/>
            <a:ext cx="2785902" cy="18572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CEB6D3-FD12-489A-8C1A-B625D3444B84}"/>
              </a:ext>
            </a:extLst>
          </p:cNvPr>
          <p:cNvSpPr/>
          <p:nvPr/>
        </p:nvSpPr>
        <p:spPr>
          <a:xfrm>
            <a:off x="2196572" y="625653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3B1DA1-1682-4E66-A32F-63EC5DB7A3B1}"/>
              </a:ext>
            </a:extLst>
          </p:cNvPr>
          <p:cNvSpPr/>
          <p:nvPr/>
        </p:nvSpPr>
        <p:spPr>
          <a:xfrm>
            <a:off x="7378262" y="6537325"/>
            <a:ext cx="761599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10,11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398921-ED5E-44CF-9B0B-9C862D91E5E3}"/>
              </a:ext>
            </a:extLst>
          </p:cNvPr>
          <p:cNvSpPr/>
          <p:nvPr/>
        </p:nvSpPr>
        <p:spPr>
          <a:xfrm>
            <a:off x="11347294" y="49855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12,13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43434D-4FEA-479D-A55A-A7FE80ED82B2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8/24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1978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89C75-AD6A-4101-A33C-1BB36401588B}"/>
              </a:ext>
            </a:extLst>
          </p:cNvPr>
          <p:cNvSpPr/>
          <p:nvPr/>
        </p:nvSpPr>
        <p:spPr>
          <a:xfrm>
            <a:off x="6395710" y="501276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E07A5-71D7-4C75-9534-F4312E0E5D45}"/>
              </a:ext>
            </a:extLst>
          </p:cNvPr>
          <p:cNvSpPr txBox="1"/>
          <p:nvPr/>
        </p:nvSpPr>
        <p:spPr>
          <a:xfrm>
            <a:off x="11483643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9/24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8652122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1558</TotalTime>
  <Words>861</Words>
  <Application>Microsoft Office PowerPoint</Application>
  <PresentationFormat>와이드스크린</PresentationFormat>
  <Paragraphs>263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BusanBada</vt:lpstr>
      <vt:lpstr>HanS CalliPunch</vt:lpstr>
      <vt:lpstr>Liberty BT</vt:lpstr>
      <vt:lpstr>나눔손글씨 펜</vt:lpstr>
      <vt:lpstr>맑은 고딕</vt:lpstr>
      <vt:lpstr>Arial</vt:lpstr>
      <vt:lpstr>Calibri</vt:lpstr>
      <vt:lpstr>Wingdings</vt:lpstr>
      <vt:lpstr>자각마녀</vt:lpstr>
      <vt:lpstr>PowerPoint 프레젠테이션</vt:lpstr>
      <vt:lpstr>목차</vt:lpstr>
      <vt:lpstr>연구 목적</vt:lpstr>
      <vt:lpstr>개요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개발환경</vt:lpstr>
      <vt:lpstr>개발환경</vt:lpstr>
      <vt:lpstr>기술적 요소</vt:lpstr>
      <vt:lpstr>기술적 요소</vt:lpstr>
      <vt:lpstr>중점 연구 분야</vt:lpstr>
      <vt:lpstr>중점 연구 분야</vt:lpstr>
      <vt:lpstr>다른 게임과 차별점</vt:lpstr>
      <vt:lpstr>개발 일정 및 역할 분담</vt:lpstr>
      <vt:lpstr>개발 일정 및 역할 분담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115</cp:revision>
  <dcterms:created xsi:type="dcterms:W3CDTF">2017-10-19T01:17:19Z</dcterms:created>
  <dcterms:modified xsi:type="dcterms:W3CDTF">2017-12-07T16:37:15Z</dcterms:modified>
</cp:coreProperties>
</file>